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2" r:id="rId5"/>
    <p:sldId id="263" r:id="rId6"/>
    <p:sldId id="264" r:id="rId7"/>
    <p:sldId id="265" r:id="rId8"/>
    <p:sldId id="266" r:id="rId9"/>
    <p:sldId id="267" r:id="rId10"/>
    <p:sldId id="261" r:id="rId11"/>
    <p:sldId id="279" r:id="rId12"/>
    <p:sldId id="258" r:id="rId13"/>
    <p:sldId id="259" r:id="rId14"/>
    <p:sldId id="268" r:id="rId15"/>
    <p:sldId id="280" r:id="rId16"/>
    <p:sldId id="269" r:id="rId17"/>
    <p:sldId id="260" r:id="rId18"/>
    <p:sldId id="270" r:id="rId19"/>
    <p:sldId id="281" r:id="rId20"/>
    <p:sldId id="282" r:id="rId21"/>
    <p:sldId id="283" r:id="rId22"/>
    <p:sldId id="271" r:id="rId23"/>
    <p:sldId id="272" r:id="rId24"/>
    <p:sldId id="273" r:id="rId25"/>
    <p:sldId id="274" r:id="rId26"/>
    <p:sldId id="275" r:id="rId27"/>
    <p:sldId id="278" r:id="rId28"/>
    <p:sldId id="277" r:id="rId29"/>
    <p:sldId id="276"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99" d="100"/>
          <a:sy n="99" d="100"/>
        </p:scale>
        <p:origin x="78" y="3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7D3A9C-C41F-4B67-B17F-339E1DBDB61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DC39AEA-5DC8-4AB0-B679-2AAB9DBF9E4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7D3A9C-C41F-4B67-B17F-339E1DBDB619}"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39AEA-5DC8-4AB0-B679-2AAB9DBF9E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https://zentia.github.io/2022/08/17/Flutter/Flutter_Source/"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hyperlink" Target="https://zentia.github.io/2022/08/14/Flutter/Flutter/"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hyperlink" Target="http://gityuan.com/2019/06/23/dart-vm/"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Flutter</a:t>
            </a:r>
            <a:r>
              <a:rPr lang="zh-CN" altLang="en-US" dirty="0"/>
              <a:t>引擎讲义</a:t>
            </a:r>
            <a:endParaRPr lang="zh-CN" altLang="en-US" dirty="0"/>
          </a:p>
        </p:txBody>
      </p:sp>
      <p:sp>
        <p:nvSpPr>
          <p:cNvPr id="3" name="Subtitle 2"/>
          <p:cNvSpPr>
            <a:spLocks noGrp="1"/>
          </p:cNvSpPr>
          <p:nvPr>
            <p:ph type="subTitle" idx="1"/>
          </p:nvPr>
        </p:nvSpPr>
        <p:spPr/>
        <p:txBody>
          <a:bodyPr/>
          <a:lstStyle/>
          <a:p>
            <a:r>
              <a:rPr lang="zh-CN" altLang="en-US" b="0" dirty="0">
                <a:solidFill>
                  <a:srgbClr val="D4D4D4"/>
                </a:solidFill>
                <a:effectLst/>
                <a:latin typeface="Consolas" panose="020B0609020204030204" pitchFamily="49" charset="0"/>
              </a:rPr>
              <a:t>        </a:t>
            </a:r>
            <a:endParaRPr lang="zh-CN" altLang="en-US" b="0" dirty="0">
              <a:solidFill>
                <a:srgbClr val="D4D4D4"/>
              </a:solidFill>
              <a:effectLst/>
              <a:latin typeface="Consolas" panose="020B0609020204030204" pitchFamily="49" charset="0"/>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 Windows</a:t>
            </a:r>
            <a:endParaRPr lang="zh-CN" altLang="en-US" dirty="0"/>
          </a:p>
        </p:txBody>
      </p:sp>
      <p:sp>
        <p:nvSpPr>
          <p:cNvPr id="3" name="Content Placeholder 2"/>
          <p:cNvSpPr>
            <a:spLocks noGrp="1"/>
          </p:cNvSpPr>
          <p:nvPr>
            <p:ph idx="1"/>
          </p:nvPr>
        </p:nvSpPr>
        <p:spPr/>
        <p:txBody>
          <a:bodyPr/>
          <a:lstStyle/>
          <a:p>
            <a:r>
              <a:rPr lang="en-US" altLang="zh-CN" dirty="0"/>
              <a:t>Engine</a:t>
            </a:r>
            <a:r>
              <a:rPr lang="zh-CN" altLang="en-US" dirty="0"/>
              <a:t>编译好</a:t>
            </a:r>
            <a:r>
              <a:rPr lang="en-US" altLang="zh-CN" dirty="0" err="1"/>
              <a:t>host_debug_unopt</a:t>
            </a:r>
            <a:r>
              <a:rPr lang="en-US" altLang="zh-CN" dirty="0"/>
              <a:t>/</a:t>
            </a:r>
            <a:r>
              <a:rPr lang="en-US" altLang="zh-CN" dirty="0" err="1"/>
              <a:t>android_debug_unopt</a:t>
            </a:r>
            <a:r>
              <a:rPr lang="zh-CN" altLang="en-US" dirty="0"/>
              <a:t>可以在这个目录下找到</a:t>
            </a:r>
            <a:r>
              <a:rPr lang="en-US" altLang="zh-CN" dirty="0"/>
              <a:t>all.sln</a:t>
            </a:r>
            <a:r>
              <a:rPr lang="zh-CN" altLang="en-US" dirty="0"/>
              <a:t>，这就是全部的引擎代码。</a:t>
            </a:r>
            <a:endParaRPr lang="en-US" altLang="zh-CN" dirty="0"/>
          </a:p>
          <a:p>
            <a:r>
              <a:rPr lang="zh-CN" altLang="en-US" dirty="0"/>
              <a:t>创建出一个</a:t>
            </a:r>
            <a:r>
              <a:rPr lang="en-US" altLang="zh-CN" dirty="0"/>
              <a:t>app</a:t>
            </a:r>
            <a:r>
              <a:rPr lang="zh-CN" altLang="en-US" dirty="0"/>
              <a:t>项目之后，在</a:t>
            </a:r>
            <a:r>
              <a:rPr lang="en-US" altLang="zh-CN" dirty="0" err="1"/>
              <a:t>launch.json</a:t>
            </a:r>
            <a:r>
              <a:rPr lang="zh-CN" altLang="en-US" dirty="0"/>
              <a:t>里面添加引擎配置项，可以达到使用自己编译的引擎运行自己的程序了。</a:t>
            </a:r>
            <a:endParaRPr lang="en-US" altLang="zh-CN" dirty="0"/>
          </a:p>
          <a:p>
            <a:endParaRPr lang="zh-CN" altLang="en-US" dirty="0"/>
          </a:p>
        </p:txBody>
      </p:sp>
      <p:pic>
        <p:nvPicPr>
          <p:cNvPr id="5" name="Picture 4"/>
          <p:cNvPicPr>
            <a:picLocks noChangeAspect="1"/>
          </p:cNvPicPr>
          <p:nvPr/>
        </p:nvPicPr>
        <p:blipFill>
          <a:blip r:embed="rId1"/>
          <a:stretch>
            <a:fillRect/>
          </a:stretch>
        </p:blipFill>
        <p:spPr>
          <a:xfrm>
            <a:off x="1007851" y="3672228"/>
            <a:ext cx="705802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Flutter</a:t>
            </a:r>
            <a:r>
              <a:rPr lang="zh-CN" altLang="en-US" dirty="0"/>
              <a:t>框架（</a:t>
            </a:r>
            <a:r>
              <a:rPr lang="en-US" altLang="zh-CN" dirty="0">
                <a:hlinkClick r:id="rId1"/>
              </a:rPr>
              <a:t>https://zentia.github.io/2022/08/17/Flutter/Flutter_Source/</a:t>
            </a:r>
            <a:r>
              <a:rPr lang="zh-CN" altLang="en-US" dirty="0"/>
              <a:t>）</a:t>
            </a:r>
            <a:endParaRPr lang="zh-CN" altLang="en-US" dirty="0"/>
          </a:p>
        </p:txBody>
      </p:sp>
      <p:pic>
        <p:nvPicPr>
          <p:cNvPr id="1026" name="Picture 2" descr="Architectural&#10;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3591" y="1825625"/>
            <a:ext cx="5304818"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a:t>渲染流程</a:t>
            </a:r>
            <a:endParaRPr lang="zh-CN" altLang="en-US" dirty="0"/>
          </a:p>
        </p:txBody>
      </p:sp>
      <p:pic>
        <p:nvPicPr>
          <p:cNvPr id="2050" name="Picture 2" descr="Render pipeline sequencing&#10;diagra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60603" y="1825625"/>
            <a:ext cx="9070793"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渲染机制</a:t>
            </a:r>
            <a:r>
              <a:rPr lang="en-US" altLang="zh-CN" dirty="0"/>
              <a:t>-</a:t>
            </a:r>
            <a:r>
              <a:rPr lang="zh-CN" altLang="en-US" dirty="0"/>
              <a:t>布局和渲染</a:t>
            </a:r>
            <a:endParaRPr lang="zh-CN" altLang="en-US" dirty="0"/>
          </a:p>
        </p:txBody>
      </p:sp>
      <p:pic>
        <p:nvPicPr>
          <p:cNvPr id="3074" name="Picture 2" descr="Differences between the widgets hierarchy and the element and render&#10;tree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38200" y="1932829"/>
            <a:ext cx="10515600" cy="41369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引擎启动（</a:t>
            </a:r>
            <a:r>
              <a:rPr lang="en-US" altLang="zh-CN" dirty="0"/>
              <a:t>Android</a:t>
            </a:r>
            <a:r>
              <a:rPr lang="zh-CN" altLang="en-US" dirty="0"/>
              <a:t>）</a:t>
            </a:r>
            <a:endParaRPr lang="zh-CN" altLang="en-US" dirty="0"/>
          </a:p>
        </p:txBody>
      </p:sp>
      <p:sp>
        <p:nvSpPr>
          <p:cNvPr id="3" name="Content Placeholder 2"/>
          <p:cNvSpPr>
            <a:spLocks noGrp="1"/>
          </p:cNvSpPr>
          <p:nvPr>
            <p:ph idx="1"/>
          </p:nvPr>
        </p:nvSpPr>
        <p:spPr/>
        <p:txBody>
          <a:bodyPr/>
          <a:lstStyle/>
          <a:p>
            <a:r>
              <a:rPr lang="en-US" altLang="zh-CN" dirty="0"/>
              <a:t>FlutterApplication.java</a:t>
            </a:r>
            <a:r>
              <a:rPr lang="zh-CN" altLang="en-US" dirty="0"/>
              <a:t>的</a:t>
            </a:r>
            <a:r>
              <a:rPr lang="en-US" altLang="zh-CN" dirty="0" err="1"/>
              <a:t>onCreate</a:t>
            </a:r>
            <a:r>
              <a:rPr lang="zh-CN" altLang="en-US" dirty="0"/>
              <a:t>过程：初始化配置文件</a:t>
            </a:r>
            <a:r>
              <a:rPr lang="en-US" altLang="zh-CN" dirty="0"/>
              <a:t>/</a:t>
            </a:r>
            <a:r>
              <a:rPr lang="zh-CN" altLang="en-US" dirty="0"/>
              <a:t>加载</a:t>
            </a:r>
            <a:r>
              <a:rPr lang="en-US" altLang="zh-CN" dirty="0"/>
              <a:t>libflutter.so/</a:t>
            </a:r>
            <a:r>
              <a:rPr lang="zh-CN" altLang="en-US" dirty="0"/>
              <a:t>注册</a:t>
            </a:r>
            <a:r>
              <a:rPr lang="en-US" altLang="zh-CN" dirty="0"/>
              <a:t>JNI</a:t>
            </a:r>
            <a:r>
              <a:rPr lang="zh-CN" altLang="en-US" dirty="0"/>
              <a:t>方法</a:t>
            </a:r>
            <a:endParaRPr lang="en-US" altLang="zh-CN" dirty="0"/>
          </a:p>
          <a:p>
            <a:r>
              <a:rPr lang="en-US" altLang="zh-CN" dirty="0"/>
              <a:t>FlutterActivity.java</a:t>
            </a:r>
            <a:r>
              <a:rPr lang="zh-CN" altLang="en-US" dirty="0"/>
              <a:t>的</a:t>
            </a:r>
            <a:r>
              <a:rPr lang="en-US" altLang="zh-CN" dirty="0" err="1"/>
              <a:t>onCreate</a:t>
            </a:r>
            <a:r>
              <a:rPr lang="zh-CN" altLang="en-US" dirty="0"/>
              <a:t>过程：创建</a:t>
            </a:r>
            <a:r>
              <a:rPr lang="en-US" altLang="zh-CN" dirty="0" err="1"/>
              <a:t>FlutterView</a:t>
            </a:r>
            <a:r>
              <a:rPr lang="zh-CN" altLang="en-US" dirty="0"/>
              <a:t>、</a:t>
            </a:r>
            <a:r>
              <a:rPr lang="en-US" altLang="zh-CN" dirty="0"/>
              <a:t>Dart</a:t>
            </a:r>
            <a:r>
              <a:rPr lang="zh-CN" altLang="en-US" dirty="0"/>
              <a:t>虚拟机、</a:t>
            </a:r>
            <a:r>
              <a:rPr lang="en-US" altLang="zh-CN" dirty="0"/>
              <a:t>Engine</a:t>
            </a:r>
            <a:r>
              <a:rPr lang="zh-CN" altLang="en-US" dirty="0"/>
              <a:t>、</a:t>
            </a:r>
            <a:r>
              <a:rPr lang="en-US" altLang="zh-CN" dirty="0"/>
              <a:t>Isolate</a:t>
            </a:r>
            <a:r>
              <a:rPr lang="zh-CN" altLang="en-US" dirty="0"/>
              <a:t>、</a:t>
            </a:r>
            <a:r>
              <a:rPr lang="en-US" altLang="zh-CN" dirty="0" err="1"/>
              <a:t>taskRunner</a:t>
            </a:r>
            <a:r>
              <a:rPr lang="zh-CN" altLang="en-US" dirty="0"/>
              <a:t>等对象，最终执行到</a:t>
            </a:r>
            <a:r>
              <a:rPr lang="en-US" altLang="zh-CN" dirty="0"/>
              <a:t>Dart</a:t>
            </a:r>
            <a:r>
              <a:rPr lang="zh-CN" altLang="en-US" dirty="0"/>
              <a:t>的</a:t>
            </a:r>
            <a:r>
              <a:rPr lang="en-US" altLang="zh-CN" dirty="0"/>
              <a:t>main()</a:t>
            </a:r>
            <a:r>
              <a:rPr lang="zh-CN" altLang="en-US" dirty="0"/>
              <a:t>方法，处理整个</a:t>
            </a:r>
            <a:r>
              <a:rPr lang="en-US" altLang="zh-CN" dirty="0"/>
              <a:t>Dart</a:t>
            </a:r>
            <a:r>
              <a:rPr lang="zh-CN" altLang="en-US" dirty="0"/>
              <a:t>业务代码。</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Flutter</a:t>
            </a:r>
            <a:r>
              <a:rPr lang="zh-CN" altLang="en-US" dirty="0"/>
              <a:t>启动流程</a:t>
            </a:r>
            <a:r>
              <a:rPr lang="en-US" altLang="zh-CN" dirty="0"/>
              <a:t>-</a:t>
            </a:r>
            <a:r>
              <a:rPr lang="en-US" altLang="zh-CN" dirty="0" err="1"/>
              <a:t>FlutterApplication</a:t>
            </a:r>
            <a:r>
              <a:rPr lang="zh-CN" altLang="en-US" dirty="0"/>
              <a:t>启动</a:t>
            </a:r>
            <a:br>
              <a:rPr lang="en-US" altLang="zh-CN" dirty="0"/>
            </a:br>
            <a:r>
              <a:rPr lang="zh-CN" altLang="en-US" dirty="0"/>
              <a:t>（</a:t>
            </a:r>
            <a:r>
              <a:rPr lang="en-US" altLang="zh-CN" dirty="0">
                <a:hlinkClick r:id="rId1"/>
              </a:rPr>
              <a:t>https://zentia.github.io/2022/08/14/Flutter/Flutter/</a:t>
            </a:r>
            <a:r>
              <a:rPr lang="zh-CN" altLang="en-US"/>
              <a:t>）</a:t>
            </a:r>
            <a:endParaRPr lang="zh-CN" altLang="en-US" dirty="0"/>
          </a:p>
        </p:txBody>
      </p:sp>
      <p:pic>
        <p:nvPicPr>
          <p:cNvPr id="2050" name="Picture 2" descr="FlutterApplication_creat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819" y="1825625"/>
            <a:ext cx="7314361"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启动流程</a:t>
            </a:r>
            <a:r>
              <a:rPr lang="en-US" altLang="zh-CN" dirty="0"/>
              <a:t>-</a:t>
            </a:r>
            <a:r>
              <a:rPr lang="en-US" altLang="zh-CN" dirty="0" err="1"/>
              <a:t>FlutterActivity</a:t>
            </a:r>
            <a:r>
              <a:rPr lang="zh-CN" altLang="en-US" dirty="0"/>
              <a:t>启动</a:t>
            </a:r>
            <a:endParaRPr lang="zh-CN" altLang="en-US" dirty="0"/>
          </a:p>
        </p:txBody>
      </p:sp>
      <p:sp>
        <p:nvSpPr>
          <p:cNvPr id="3" name="Content Placeholder 2"/>
          <p:cNvSpPr>
            <a:spLocks noGrp="1"/>
          </p:cNvSpPr>
          <p:nvPr>
            <p:ph idx="1"/>
          </p:nvPr>
        </p:nvSpPr>
        <p:spPr/>
        <p:txBody>
          <a:bodyPr/>
          <a:lstStyle/>
          <a:p>
            <a:endParaRPr lang="zh-CN" altLang="en-US"/>
          </a:p>
        </p:txBody>
      </p:sp>
      <p:pic>
        <p:nvPicPr>
          <p:cNvPr id="1026" name="Picture 2" descr="FlutterActivity_crea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13246"/>
            <a:ext cx="9368039" cy="5358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引擎启动</a:t>
            </a:r>
            <a:endParaRPr lang="zh-CN" altLang="en-US" dirty="0"/>
          </a:p>
        </p:txBody>
      </p:sp>
      <p:pic>
        <p:nvPicPr>
          <p:cNvPr id="3074" name="Picture 2" descr="FlutterEngine_creat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216353" y="1825625"/>
            <a:ext cx="575929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a:t>
            </a:r>
            <a:r>
              <a:rPr lang="zh-CN" altLang="en-US" dirty="0"/>
              <a:t>虚拟机启动（</a:t>
            </a:r>
            <a:r>
              <a:rPr lang="en-US" altLang="zh-CN" dirty="0">
                <a:hlinkClick r:id="rId1"/>
              </a:rPr>
              <a:t>http://gityuan.com/2019/06/23/dart-vm/</a:t>
            </a:r>
            <a:r>
              <a:rPr lang="zh-CN" altLang="en-US" dirty="0"/>
              <a:t>）</a:t>
            </a:r>
            <a:endParaRPr lang="zh-CN" altLang="en-US" dirty="0"/>
          </a:p>
        </p:txBody>
      </p:sp>
      <p:pic>
        <p:nvPicPr>
          <p:cNvPr id="1026" name="Picture 2" descr="DartV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1288" y="1825625"/>
            <a:ext cx="924942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RootIsolate</a:t>
            </a:r>
            <a:r>
              <a:rPr lang="zh-CN" altLang="en-US" dirty="0"/>
              <a:t>创建流程</a:t>
            </a:r>
            <a:endParaRPr lang="zh-CN" altLang="en-US" dirty="0"/>
          </a:p>
        </p:txBody>
      </p:sp>
      <p:pic>
        <p:nvPicPr>
          <p:cNvPr id="2050" name="Picture 2" descr="RootIsolat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435200" y="1825625"/>
            <a:ext cx="7321599"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概述</a:t>
            </a:r>
            <a:endParaRPr lang="zh-CN" altLang="en-US" dirty="0"/>
          </a:p>
        </p:txBody>
      </p:sp>
      <p:sp>
        <p:nvSpPr>
          <p:cNvPr id="3" name="Content Placeholder 2"/>
          <p:cNvSpPr>
            <a:spLocks noGrp="1"/>
          </p:cNvSpPr>
          <p:nvPr>
            <p:ph idx="1"/>
          </p:nvPr>
        </p:nvSpPr>
        <p:spPr/>
        <p:txBody>
          <a:bodyPr/>
          <a:lstStyle/>
          <a:p>
            <a:r>
              <a:rPr lang="en-US" altLang="zh-CN" b="0" i="0" dirty="0">
                <a:solidFill>
                  <a:srgbClr val="2C3E50"/>
                </a:solidFill>
                <a:effectLst/>
                <a:latin typeface="-apple-system"/>
              </a:rPr>
              <a:t>Flutter </a:t>
            </a:r>
            <a:r>
              <a:rPr lang="zh-CN" altLang="en-US" b="0" i="0" dirty="0">
                <a:solidFill>
                  <a:srgbClr val="2C3E50"/>
                </a:solidFill>
                <a:effectLst/>
                <a:latin typeface="-apple-system"/>
              </a:rPr>
              <a:t>是 </a:t>
            </a:r>
            <a:r>
              <a:rPr lang="en-US" altLang="zh-CN" b="0" i="0" dirty="0">
                <a:solidFill>
                  <a:srgbClr val="2C3E50"/>
                </a:solidFill>
                <a:effectLst/>
                <a:latin typeface="-apple-system"/>
              </a:rPr>
              <a:t>Google </a:t>
            </a:r>
            <a:r>
              <a:rPr lang="zh-CN" altLang="en-US" b="0" i="0" dirty="0">
                <a:solidFill>
                  <a:srgbClr val="2C3E50"/>
                </a:solidFill>
                <a:effectLst/>
                <a:latin typeface="-apple-system"/>
              </a:rPr>
              <a:t>发布的一个用于创建跨平台、高性能移动应用的框架。</a:t>
            </a:r>
            <a:endParaRPr lang="en-US" altLang="zh-CN" b="0" i="0" dirty="0">
              <a:solidFill>
                <a:srgbClr val="2C3E50"/>
              </a:solidFill>
              <a:effectLst/>
              <a:latin typeface="-apple-system"/>
            </a:endParaRPr>
          </a:p>
          <a:p>
            <a:r>
              <a:rPr lang="zh-CN" altLang="en-US" dirty="0"/>
              <a:t>自绘</a:t>
            </a:r>
            <a:r>
              <a:rPr lang="en-US" altLang="zh-CN" dirty="0"/>
              <a:t>UI+</a:t>
            </a:r>
            <a:r>
              <a:rPr lang="zh-CN" altLang="en-US" dirty="0"/>
              <a:t>原生</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3074" name="Picture 2" descr="ClassIsola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888" y="0"/>
            <a:ext cx="109442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核心类图</a:t>
            </a:r>
            <a:endParaRPr lang="zh-CN" altLang="en-US" dirty="0"/>
          </a:p>
        </p:txBody>
      </p:sp>
      <p:pic>
        <p:nvPicPr>
          <p:cNvPr id="4098" name="Picture 2" descr="ClassEngin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58828" y="1825625"/>
            <a:ext cx="847434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JNI_OnLoad</a:t>
            </a:r>
            <a:endParaRPr lang="zh-CN" altLang="en-US" dirty="0"/>
          </a:p>
        </p:txBody>
      </p:sp>
      <p:sp>
        <p:nvSpPr>
          <p:cNvPr id="3" name="Content Placeholder 2"/>
          <p:cNvSpPr>
            <a:spLocks noGrp="1"/>
          </p:cNvSpPr>
          <p:nvPr>
            <p:ph idx="1"/>
          </p:nvPr>
        </p:nvSpPr>
        <p:spPr/>
        <p:txBody>
          <a:bodyPr/>
          <a:lstStyle/>
          <a:p>
            <a:r>
              <a:rPr lang="zh-CN" altLang="en-US" dirty="0"/>
              <a:t>初始化</a:t>
            </a:r>
            <a:r>
              <a:rPr lang="en-US" altLang="zh-CN" dirty="0"/>
              <a:t>Java</a:t>
            </a:r>
            <a:r>
              <a:rPr lang="zh-CN" altLang="en-US" dirty="0"/>
              <a:t>虚拟机</a:t>
            </a:r>
            <a:endParaRPr lang="en-US" altLang="zh-CN" dirty="0"/>
          </a:p>
          <a:p>
            <a:r>
              <a:rPr lang="zh-CN" altLang="en-US" dirty="0"/>
              <a:t>注册</a:t>
            </a:r>
            <a:r>
              <a:rPr lang="en-US" altLang="zh-CN" dirty="0" err="1"/>
              <a:t>FlutterMain</a:t>
            </a:r>
            <a:endParaRPr lang="en-US" altLang="zh-CN" dirty="0"/>
          </a:p>
          <a:p>
            <a:r>
              <a:rPr lang="zh-CN" altLang="en-US" dirty="0"/>
              <a:t>注册</a:t>
            </a:r>
            <a:r>
              <a:rPr lang="en-US" altLang="zh-CN" dirty="0" err="1"/>
              <a:t>PlatformView</a:t>
            </a:r>
            <a:endParaRPr lang="en-US" altLang="zh-CN" dirty="0"/>
          </a:p>
          <a:p>
            <a:r>
              <a:rPr lang="zh-CN" altLang="en-US" dirty="0"/>
              <a:t>注册</a:t>
            </a:r>
            <a:r>
              <a:rPr lang="en-US" altLang="zh-CN" dirty="0" err="1"/>
              <a:t>VSyncWaiter</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启动流程图</a:t>
            </a:r>
            <a:endParaRPr lang="zh-CN" altLang="en-US" dirty="0"/>
          </a:p>
        </p:txBody>
      </p:sp>
      <p:pic>
        <p:nvPicPr>
          <p:cNvPr id="1026" name="Picture 2" descr="MessageLoop_creat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82250" y="1825625"/>
            <a:ext cx="7827500"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启动流程图</a:t>
            </a:r>
            <a:endParaRPr lang="zh-CN" altLang="en-US" dirty="0"/>
          </a:p>
        </p:txBody>
      </p:sp>
      <p:pic>
        <p:nvPicPr>
          <p:cNvPr id="2050" name="Picture 2" descr="ScheduleMicrotask"/>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38200" y="1969004"/>
            <a:ext cx="10515600" cy="4064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类图</a:t>
            </a:r>
            <a:endParaRPr lang="zh-CN" altLang="en-US" dirty="0"/>
          </a:p>
        </p:txBody>
      </p:sp>
      <p:pic>
        <p:nvPicPr>
          <p:cNvPr id="3074" name="Picture 2" descr="MessageModel"/>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963907" y="1825625"/>
            <a:ext cx="4264186"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Future</a:t>
            </a:r>
            <a:r>
              <a:rPr lang="zh-CN" altLang="en-US" dirty="0"/>
              <a:t>创建流程</a:t>
            </a:r>
            <a:endParaRPr lang="zh-CN" altLang="en-US" dirty="0"/>
          </a:p>
        </p:txBody>
      </p:sp>
      <p:pic>
        <p:nvPicPr>
          <p:cNvPr id="1026" name="Picture 2" descr="Future创建流程"/>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072460" y="1825625"/>
            <a:ext cx="6047080"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 Isolate</a:t>
            </a:r>
            <a:endParaRPr lang="zh-CN" altLang="en-US" dirty="0"/>
          </a:p>
        </p:txBody>
      </p:sp>
      <p:sp>
        <p:nvSpPr>
          <p:cNvPr id="3" name="Content Placeholder 2"/>
          <p:cNvSpPr>
            <a:spLocks noGrp="1"/>
          </p:cNvSpPr>
          <p:nvPr>
            <p:ph idx="1"/>
          </p:nvPr>
        </p:nvSpPr>
        <p:spPr/>
        <p:txBody>
          <a:bodyPr/>
          <a:lstStyle/>
          <a:p>
            <a:r>
              <a:rPr lang="en-US" altLang="zh-CN" dirty="0"/>
              <a:t>Isolate</a:t>
            </a:r>
            <a:r>
              <a:rPr lang="zh-CN" altLang="en-US" dirty="0"/>
              <a:t>是</a:t>
            </a:r>
            <a:r>
              <a:rPr lang="en-US" altLang="zh-CN" dirty="0"/>
              <a:t>Dart</a:t>
            </a:r>
            <a:r>
              <a:rPr lang="zh-CN" altLang="en-US" dirty="0"/>
              <a:t>对</a:t>
            </a:r>
            <a:r>
              <a:rPr lang="en-US" altLang="zh-CN" dirty="0"/>
              <a:t>actor</a:t>
            </a:r>
            <a:r>
              <a:rPr lang="zh-CN" altLang="en-US" dirty="0"/>
              <a:t>并发模式的实现。运行中的</a:t>
            </a:r>
            <a:r>
              <a:rPr lang="en-US" altLang="zh-CN" dirty="0"/>
              <a:t>Dart</a:t>
            </a:r>
            <a:r>
              <a:rPr lang="zh-CN" altLang="en-US" dirty="0"/>
              <a:t>程序由一个或多个</a:t>
            </a:r>
            <a:r>
              <a:rPr lang="en-US" altLang="zh-CN" dirty="0"/>
              <a:t>actor</a:t>
            </a:r>
            <a:r>
              <a:rPr lang="zh-CN" altLang="en-US" dirty="0"/>
              <a:t>组成，这些</a:t>
            </a:r>
            <a:r>
              <a:rPr lang="en-US" altLang="zh-CN" dirty="0"/>
              <a:t>actor</a:t>
            </a:r>
            <a:r>
              <a:rPr lang="zh-CN" altLang="en-US" dirty="0"/>
              <a:t>也就是</a:t>
            </a:r>
            <a:r>
              <a:rPr lang="en-US" altLang="zh-CN" dirty="0"/>
              <a:t>Dart</a:t>
            </a:r>
            <a:r>
              <a:rPr lang="zh-CN" altLang="en-US" dirty="0"/>
              <a:t>概念里面的</a:t>
            </a:r>
            <a:r>
              <a:rPr lang="en-US" altLang="zh-CN" dirty="0"/>
              <a:t>isolate</a:t>
            </a:r>
            <a:r>
              <a:rPr lang="zh-CN" altLang="en-US" dirty="0"/>
              <a:t>。</a:t>
            </a:r>
            <a:r>
              <a:rPr lang="en-US" altLang="zh-CN" dirty="0"/>
              <a:t>Isolate</a:t>
            </a:r>
            <a:r>
              <a:rPr lang="zh-CN" altLang="en-US" dirty="0"/>
              <a:t>是有自己的内存和单线程控制的运行实体。</a:t>
            </a:r>
            <a:r>
              <a:rPr lang="en-US" altLang="zh-CN" dirty="0"/>
              <a:t>Isolate</a:t>
            </a:r>
            <a:r>
              <a:rPr lang="zh-CN" altLang="en-US" dirty="0"/>
              <a:t>本身的意思是“隔离”，因为</a:t>
            </a:r>
            <a:r>
              <a:rPr lang="en-US" altLang="zh-CN" dirty="0"/>
              <a:t>isolate</a:t>
            </a:r>
            <a:r>
              <a:rPr lang="zh-CN" altLang="en-US" dirty="0"/>
              <a:t>之间的内存在逻辑上是隔离的。</a:t>
            </a:r>
            <a:r>
              <a:rPr lang="en-US" altLang="zh-CN" dirty="0"/>
              <a:t>Isolate</a:t>
            </a:r>
            <a:r>
              <a:rPr lang="zh-CN" altLang="en-US" dirty="0"/>
              <a:t>中的代码是按顺序执行的，任何</a:t>
            </a:r>
            <a:r>
              <a:rPr lang="en-US" altLang="zh-CN" dirty="0"/>
              <a:t>Dart</a:t>
            </a:r>
            <a:r>
              <a:rPr lang="zh-CN" altLang="en-US" dirty="0"/>
              <a:t>程序的并发都是运行多个</a:t>
            </a:r>
            <a:r>
              <a:rPr lang="en-US" altLang="zh-CN" dirty="0"/>
              <a:t>isolate</a:t>
            </a:r>
            <a:r>
              <a:rPr lang="zh-CN" altLang="en-US" dirty="0"/>
              <a:t>的结果。因为</a:t>
            </a:r>
            <a:r>
              <a:rPr lang="en-US" altLang="zh-CN" dirty="0"/>
              <a:t>Dart</a:t>
            </a:r>
            <a:r>
              <a:rPr lang="zh-CN" altLang="en-US" dirty="0"/>
              <a:t>没有共享内存的并发，没有竞争的可能性，所以不需要</a:t>
            </a:r>
            <a:r>
              <a:rPr lang="zh-CN" altLang="en-US" dirty="0"/>
              <a:t>锁，也就不担心死锁的问题。</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感谢聆听</a:t>
            </a:r>
            <a:endParaRPr lang="zh-CN" altLang="en-US" dirty="0"/>
          </a:p>
        </p:txBody>
      </p:sp>
      <p:sp>
        <p:nvSpPr>
          <p:cNvPr id="3" name="Content Placeholder 2"/>
          <p:cNvSpPr>
            <a:spLocks noGrp="1"/>
          </p:cNvSpPr>
          <p:nvPr>
            <p:ph idx="1"/>
          </p:nvPr>
        </p:nvSpPr>
        <p:spPr/>
        <p:txBody>
          <a:bodyPr/>
          <a:lstStyle/>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a:t>
            </a:r>
            <a:endParaRPr lang="zh-CN" altLang="en-US" dirty="0"/>
          </a:p>
        </p:txBody>
      </p:sp>
      <p:sp>
        <p:nvSpPr>
          <p:cNvPr id="3" name="Content Placeholder 2"/>
          <p:cNvSpPr>
            <a:spLocks noGrp="1"/>
          </p:cNvSpPr>
          <p:nvPr>
            <p:ph idx="1"/>
          </p:nvPr>
        </p:nvSpPr>
        <p:spPr/>
        <p:txBody>
          <a:bodyPr/>
          <a:lstStyle/>
          <a:p>
            <a:r>
              <a:rPr lang="zh-CN" altLang="en-US" dirty="0"/>
              <a:t>为</a:t>
            </a:r>
            <a:r>
              <a:rPr lang="en-US" altLang="zh-CN" dirty="0"/>
              <a:t>UI</a:t>
            </a:r>
            <a:r>
              <a:rPr lang="zh-CN" altLang="en-US" dirty="0"/>
              <a:t>构建优化：使用针对用户界面的创造进行优化的语言进行开发</a:t>
            </a:r>
            <a:endParaRPr lang="en-US" altLang="zh-CN" dirty="0"/>
          </a:p>
          <a:p>
            <a:r>
              <a:rPr lang="zh-CN" altLang="en-US" dirty="0"/>
              <a:t>研发生产力提高：在正在运行的应用中使用热重载立刻可以看到修改</a:t>
            </a:r>
            <a:endParaRPr lang="en-US" altLang="zh-CN" dirty="0"/>
          </a:p>
          <a:p>
            <a:r>
              <a:rPr lang="zh-CN" altLang="en-US" dirty="0"/>
              <a:t>在全平台快速运行：可编译为移动端、桌面端及后端的</a:t>
            </a:r>
            <a:r>
              <a:rPr lang="en-US" altLang="zh-CN" dirty="0"/>
              <a:t>ARM&amp;x64</a:t>
            </a:r>
            <a:r>
              <a:rPr lang="zh-CN" altLang="en-US" dirty="0"/>
              <a:t>的二进制文件，或是为</a:t>
            </a:r>
            <a:r>
              <a:rPr lang="en-US" altLang="zh-CN" dirty="0"/>
              <a:t>Web</a:t>
            </a:r>
            <a:r>
              <a:rPr lang="zh-CN" altLang="en-US" dirty="0"/>
              <a:t>平台编译</a:t>
            </a:r>
            <a:r>
              <a:rPr lang="en-US" altLang="zh-CN" dirty="0" err="1"/>
              <a:t>Javascript</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a:t>
            </a:r>
            <a:r>
              <a:rPr lang="zh-CN" altLang="en-US" dirty="0"/>
              <a:t>为</a:t>
            </a:r>
            <a:r>
              <a:rPr lang="en-US" altLang="zh-CN" dirty="0"/>
              <a:t>UI</a:t>
            </a:r>
            <a:r>
              <a:rPr lang="zh-CN" altLang="en-US" dirty="0"/>
              <a:t>构建优化</a:t>
            </a:r>
            <a:endParaRPr lang="zh-CN" altLang="en-US" dirty="0"/>
          </a:p>
        </p:txBody>
      </p:sp>
      <p:sp>
        <p:nvSpPr>
          <p:cNvPr id="3" name="Content Placeholder 2"/>
          <p:cNvSpPr>
            <a:spLocks noGrp="1"/>
          </p:cNvSpPr>
          <p:nvPr>
            <p:ph idx="1"/>
          </p:nvPr>
        </p:nvSpPr>
        <p:spPr/>
        <p:txBody>
          <a:bodyPr/>
          <a:lstStyle/>
          <a:p>
            <a:r>
              <a:rPr lang="zh-CN" altLang="en-US" dirty="0"/>
              <a:t>为基于事件驱动的用户界面提供成熟且完备的异步</a:t>
            </a:r>
            <a:r>
              <a:rPr lang="en-US" altLang="zh-CN" dirty="0"/>
              <a:t>-</a:t>
            </a:r>
            <a:r>
              <a:rPr lang="zh-CN" altLang="en-US" dirty="0"/>
              <a:t>等待体系，同时配备了基于</a:t>
            </a:r>
            <a:r>
              <a:rPr lang="en-US" altLang="zh-CN" dirty="0"/>
              <a:t>isolate</a:t>
            </a:r>
            <a:r>
              <a:rPr lang="zh-CN" altLang="en-US" dirty="0"/>
              <a:t>的并发</a:t>
            </a:r>
            <a:endParaRPr lang="en-US" altLang="zh-CN" dirty="0"/>
          </a:p>
          <a:p>
            <a:r>
              <a:rPr lang="zh-CN" altLang="en-US" dirty="0"/>
              <a:t>专为构建用户界面优化的语言，其中包含了健全的空安全、用于展开集合的展开操作符以及集合内的条件语句用于为每个平台定制</a:t>
            </a:r>
            <a:r>
              <a:rPr lang="en-US" altLang="zh-CN" dirty="0"/>
              <a:t>UI</a:t>
            </a:r>
            <a:endParaRPr lang="en-US" altLang="zh-CN" dirty="0"/>
          </a:p>
          <a:p>
            <a:r>
              <a:rPr lang="zh-CN" altLang="en-US" dirty="0"/>
              <a:t>语法相近、易于上手的编程语言</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a:t>
            </a:r>
            <a:r>
              <a:rPr lang="zh-CN" altLang="en-US" dirty="0"/>
              <a:t>研发生产力提高</a:t>
            </a:r>
            <a:endParaRPr lang="zh-CN" altLang="en-US" dirty="0"/>
          </a:p>
        </p:txBody>
      </p:sp>
      <p:sp>
        <p:nvSpPr>
          <p:cNvPr id="3" name="Content Placeholder 2"/>
          <p:cNvSpPr>
            <a:spLocks noGrp="1"/>
          </p:cNvSpPr>
          <p:nvPr>
            <p:ph idx="1"/>
          </p:nvPr>
        </p:nvSpPr>
        <p:spPr/>
        <p:txBody>
          <a:bodyPr/>
          <a:lstStyle/>
          <a:p>
            <a:r>
              <a:rPr lang="zh-CN" altLang="en-US" dirty="0"/>
              <a:t>在正在运行的应用中使用热重载，从而快速并持续地应用更改，并且立刻看到更改的效果</a:t>
            </a:r>
            <a:endParaRPr lang="en-US" altLang="zh-CN" dirty="0"/>
          </a:p>
          <a:p>
            <a:r>
              <a:rPr lang="zh-CN" altLang="en-US" dirty="0"/>
              <a:t>在编写代码时享受的类型系统，以及强大且可配置的静态分析工具</a:t>
            </a:r>
            <a:endParaRPr lang="en-US" altLang="zh-CN" dirty="0"/>
          </a:p>
          <a:p>
            <a:r>
              <a:rPr lang="zh-CN" altLang="en-US" dirty="0"/>
              <a:t>使用的</a:t>
            </a:r>
            <a:r>
              <a:rPr lang="en-US" altLang="zh-CN" dirty="0"/>
              <a:t>IDE</a:t>
            </a:r>
            <a:r>
              <a:rPr lang="zh-CN" altLang="en-US" dirty="0"/>
              <a:t>进行性能分析、日志记录以及调试</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Dart-</a:t>
            </a:r>
            <a:r>
              <a:rPr lang="zh-CN" altLang="en-US" dirty="0"/>
              <a:t>在全平台极速运行</a:t>
            </a:r>
            <a:endParaRPr lang="zh-CN" altLang="en-US" dirty="0"/>
          </a:p>
        </p:txBody>
      </p:sp>
      <p:sp>
        <p:nvSpPr>
          <p:cNvPr id="3" name="Content Placeholder 2"/>
          <p:cNvSpPr>
            <a:spLocks noGrp="1"/>
          </p:cNvSpPr>
          <p:nvPr>
            <p:ph idx="1"/>
          </p:nvPr>
        </p:nvSpPr>
        <p:spPr/>
        <p:txBody>
          <a:bodyPr/>
          <a:lstStyle/>
          <a:p>
            <a:r>
              <a:rPr lang="zh-CN" altLang="en-US" dirty="0"/>
              <a:t>使用</a:t>
            </a:r>
            <a:r>
              <a:rPr lang="en-US" altLang="zh-CN" dirty="0"/>
              <a:t>AOT</a:t>
            </a:r>
            <a:r>
              <a:rPr lang="zh-CN" altLang="en-US" dirty="0"/>
              <a:t>编译为机器码，极速启动应用</a:t>
            </a:r>
            <a:endParaRPr lang="en-US" altLang="zh-CN" dirty="0"/>
          </a:p>
          <a:p>
            <a:r>
              <a:rPr lang="zh-CN" altLang="en-US" dirty="0"/>
              <a:t>使用完整、成熟且快速的</a:t>
            </a:r>
            <a:r>
              <a:rPr lang="en-US" altLang="zh-CN" dirty="0"/>
              <a:t>JavaScript</a:t>
            </a:r>
            <a:r>
              <a:rPr lang="zh-CN" altLang="en-US" dirty="0"/>
              <a:t>编译器为</a:t>
            </a:r>
            <a:r>
              <a:rPr lang="en-US" altLang="zh-CN" dirty="0"/>
              <a:t>Web</a:t>
            </a:r>
            <a:r>
              <a:rPr lang="zh-CN" altLang="en-US" dirty="0"/>
              <a:t>平台编译应用</a:t>
            </a:r>
            <a:endParaRPr lang="en-US" altLang="zh-CN" dirty="0"/>
          </a:p>
          <a:p>
            <a:r>
              <a:rPr lang="zh-CN" altLang="en-US" dirty="0"/>
              <a:t>仅用一种语言即可编写应用的后端代码</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AOT JIT</a:t>
            </a:r>
            <a:endParaRPr lang="zh-CN" altLang="en-US" dirty="0"/>
          </a:p>
        </p:txBody>
      </p:sp>
      <p:sp>
        <p:nvSpPr>
          <p:cNvPr id="3" name="Content Placeholder 2"/>
          <p:cNvSpPr>
            <a:spLocks noGrp="1"/>
          </p:cNvSpPr>
          <p:nvPr>
            <p:ph idx="1"/>
          </p:nvPr>
        </p:nvSpPr>
        <p:spPr/>
        <p:txBody>
          <a:bodyPr>
            <a:normAutofit fontScale="92500" lnSpcReduction="20000"/>
          </a:bodyPr>
          <a:lstStyle/>
          <a:p>
            <a:r>
              <a:rPr lang="en-US" altLang="zh-CN" dirty="0"/>
              <a:t>AOT Ahead-of-time </a:t>
            </a:r>
            <a:r>
              <a:rPr lang="zh-CN" altLang="en-US" dirty="0"/>
              <a:t>预先编译，优点是：</a:t>
            </a:r>
            <a:r>
              <a:rPr lang="en-US" altLang="zh-CN" dirty="0"/>
              <a:t>1.</a:t>
            </a:r>
            <a:r>
              <a:rPr lang="zh-CN" altLang="en-US" dirty="0"/>
              <a:t>在程序运行前编译，可以避免在运行时的编译性能消耗和内存消耗。</a:t>
            </a:r>
            <a:r>
              <a:rPr lang="en-US" altLang="zh-CN" dirty="0"/>
              <a:t>2.</a:t>
            </a:r>
            <a:r>
              <a:rPr lang="zh-CN" altLang="en-US" dirty="0"/>
              <a:t>可以在程序运行初期就达到最高性能。</a:t>
            </a:r>
            <a:r>
              <a:rPr lang="en-US" altLang="zh-CN" dirty="0"/>
              <a:t>3.</a:t>
            </a:r>
            <a:r>
              <a:rPr lang="zh-CN" altLang="en-US" dirty="0"/>
              <a:t>可以显著的加快程序的启动。缺点是：</a:t>
            </a:r>
            <a:r>
              <a:rPr lang="en-US" altLang="zh-CN" dirty="0"/>
              <a:t>1.</a:t>
            </a:r>
            <a:r>
              <a:rPr lang="zh-CN" altLang="en-US" dirty="0"/>
              <a:t>在程序运行前编译会使程序的安装时间增加。</a:t>
            </a:r>
            <a:r>
              <a:rPr lang="en-US" altLang="zh-CN" dirty="0"/>
              <a:t>2.</a:t>
            </a:r>
            <a:r>
              <a:rPr lang="zh-CN" altLang="en-US" dirty="0"/>
              <a:t>牺牲代码的一致性。</a:t>
            </a:r>
            <a:r>
              <a:rPr lang="en-US" altLang="zh-CN" dirty="0"/>
              <a:t>3.</a:t>
            </a:r>
            <a:r>
              <a:rPr lang="zh-CN" altLang="en-US" dirty="0"/>
              <a:t>将提前编译的内容保存会占用更多的外存。</a:t>
            </a:r>
            <a:endParaRPr lang="en-US" altLang="zh-CN" dirty="0"/>
          </a:p>
          <a:p>
            <a:r>
              <a:rPr lang="en-US" altLang="zh-CN" dirty="0"/>
              <a:t>JIT Just-in-time </a:t>
            </a:r>
            <a:r>
              <a:rPr lang="zh-CN" altLang="en-US" dirty="0"/>
              <a:t>即时编译，优点是：</a:t>
            </a:r>
            <a:r>
              <a:rPr lang="en-US" altLang="zh-CN" dirty="0"/>
              <a:t>1.</a:t>
            </a:r>
            <a:r>
              <a:rPr lang="zh-CN" altLang="en-US" dirty="0"/>
              <a:t>可以根据当前硬件情况实时编译生成最优机器指令（</a:t>
            </a:r>
            <a:r>
              <a:rPr lang="en-US" altLang="zh-CN" dirty="0" err="1"/>
              <a:t>ps</a:t>
            </a:r>
            <a:r>
              <a:rPr lang="zh-CN" altLang="en-US" dirty="0"/>
              <a:t>：</a:t>
            </a:r>
            <a:r>
              <a:rPr lang="en-US" altLang="zh-CN" dirty="0"/>
              <a:t>AOT</a:t>
            </a:r>
            <a:r>
              <a:rPr lang="zh-CN" altLang="en-US" dirty="0"/>
              <a:t>也可以做到，在用户使用时使用字节码根据机器情况再做一次编译）。</a:t>
            </a:r>
            <a:r>
              <a:rPr lang="en-US" altLang="zh-CN" dirty="0"/>
              <a:t>2.</a:t>
            </a:r>
            <a:r>
              <a:rPr lang="zh-CN" altLang="en-US" dirty="0"/>
              <a:t>可以根据当前程序的运行情况生成最优的机器指令序列。</a:t>
            </a:r>
            <a:r>
              <a:rPr lang="en-US" altLang="zh-CN" dirty="0"/>
              <a:t>3.</a:t>
            </a:r>
            <a:r>
              <a:rPr lang="zh-CN" altLang="en-US" dirty="0"/>
              <a:t>当程序需要支持动态链接时，只能使用</a:t>
            </a:r>
            <a:r>
              <a:rPr lang="en-US" altLang="zh-CN" dirty="0"/>
              <a:t>JIT</a:t>
            </a:r>
            <a:r>
              <a:rPr lang="zh-CN" altLang="en-US" dirty="0"/>
              <a:t>。</a:t>
            </a:r>
            <a:r>
              <a:rPr lang="en-US" altLang="zh-CN" dirty="0"/>
              <a:t>4.</a:t>
            </a:r>
            <a:r>
              <a:rPr lang="zh-CN" altLang="en-US" dirty="0"/>
              <a:t>可以根据进行中内存的实际情况调整代码，使内存能够更充分的利用。缺点：</a:t>
            </a:r>
            <a:r>
              <a:rPr lang="en-US" altLang="zh-CN" dirty="0"/>
              <a:t>1.</a:t>
            </a:r>
            <a:r>
              <a:rPr lang="zh-CN" altLang="en-US" dirty="0"/>
              <a:t>编译需要占用运行时资源，会导致进程卡顿。</a:t>
            </a:r>
            <a:r>
              <a:rPr lang="en-US" altLang="zh-CN" dirty="0"/>
              <a:t>2.</a:t>
            </a:r>
            <a:r>
              <a:rPr lang="zh-CN" altLang="en-US" dirty="0"/>
              <a:t>由于编译时间需要占用时间，对于某些代码的编译优化不能完全支持，需要在程序流畅和编译时间之间做权衡。</a:t>
            </a:r>
            <a:r>
              <a:rPr lang="en-US" altLang="zh-CN" dirty="0"/>
              <a:t>3.</a:t>
            </a:r>
            <a:r>
              <a:rPr lang="zh-CN" altLang="en-US" dirty="0"/>
              <a:t>在编译准备和识别频繁使用的方法需要占用时间，使得初始编译不能达到最高性能。</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引擎编译</a:t>
            </a:r>
            <a:r>
              <a:rPr lang="en-US" altLang="zh-CN" dirty="0"/>
              <a:t>-</a:t>
            </a:r>
            <a:r>
              <a:rPr lang="zh-CN" altLang="en-US" dirty="0"/>
              <a:t>概念</a:t>
            </a:r>
            <a:endParaRPr lang="zh-CN" altLang="en-US" dirty="0"/>
          </a:p>
        </p:txBody>
      </p:sp>
      <p:sp>
        <p:nvSpPr>
          <p:cNvPr id="3" name="Content Placeholder 2"/>
          <p:cNvSpPr>
            <a:spLocks noGrp="1"/>
          </p:cNvSpPr>
          <p:nvPr>
            <p:ph idx="1"/>
          </p:nvPr>
        </p:nvSpPr>
        <p:spPr/>
        <p:txBody>
          <a:bodyPr/>
          <a:lstStyle/>
          <a:p>
            <a:r>
              <a:rPr lang="en-US" altLang="zh-CN" dirty="0" err="1"/>
              <a:t>FlutterEngine</a:t>
            </a:r>
            <a:r>
              <a:rPr lang="zh-CN" altLang="en-US" dirty="0"/>
              <a:t>是由</a:t>
            </a:r>
            <a:r>
              <a:rPr lang="en-US" altLang="zh-CN" dirty="0"/>
              <a:t>C++</a:t>
            </a:r>
            <a:r>
              <a:rPr lang="zh-CN" altLang="en-US" dirty="0"/>
              <a:t>实现的</a:t>
            </a:r>
            <a:endParaRPr lang="en-US" altLang="zh-CN" dirty="0"/>
          </a:p>
          <a:p>
            <a:r>
              <a:rPr lang="zh-CN" altLang="en-US" dirty="0"/>
              <a:t>习惯于</a:t>
            </a:r>
            <a:r>
              <a:rPr lang="en-US" altLang="zh-CN" dirty="0"/>
              <a:t>Windows</a:t>
            </a:r>
            <a:r>
              <a:rPr lang="zh-CN" altLang="en-US" dirty="0"/>
              <a:t>开发，所以编译和调试基于</a:t>
            </a:r>
            <a:r>
              <a:rPr lang="en-US" altLang="zh-CN" dirty="0"/>
              <a:t>Windows</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Flutter</a:t>
            </a:r>
            <a:r>
              <a:rPr lang="zh-CN" altLang="en-US" dirty="0"/>
              <a:t>引擎编译</a:t>
            </a:r>
            <a:endParaRPr lang="zh-CN" altLang="en-US" dirty="0"/>
          </a:p>
        </p:txBody>
      </p:sp>
      <p:sp>
        <p:nvSpPr>
          <p:cNvPr id="3" name="Content Placeholder 2"/>
          <p:cNvSpPr>
            <a:spLocks noGrp="1"/>
          </p:cNvSpPr>
          <p:nvPr>
            <p:ph idx="1"/>
          </p:nvPr>
        </p:nvSpPr>
        <p:spPr/>
        <p:txBody>
          <a:bodyPr/>
          <a:lstStyle/>
          <a:p>
            <a:r>
              <a:rPr lang="zh-CN" altLang="en-US" dirty="0"/>
              <a:t>需要翻墙</a:t>
            </a:r>
            <a:endParaRPr lang="en-US" altLang="zh-CN" dirty="0"/>
          </a:p>
          <a:p>
            <a:r>
              <a:rPr lang="zh-CN" altLang="en-US" dirty="0"/>
              <a:t>最好在</a:t>
            </a:r>
            <a:r>
              <a:rPr lang="en-US" altLang="zh-CN" dirty="0"/>
              <a:t>Mac</a:t>
            </a:r>
            <a:r>
              <a:rPr lang="zh-CN" altLang="en-US" dirty="0"/>
              <a:t>上编译（可以同时编译</a:t>
            </a:r>
            <a:r>
              <a:rPr lang="en-US" altLang="zh-CN" dirty="0"/>
              <a:t>Android</a:t>
            </a:r>
            <a:r>
              <a:rPr lang="zh-CN" altLang="en-US" dirty="0"/>
              <a:t>和</a:t>
            </a:r>
            <a:r>
              <a:rPr lang="en-US" altLang="zh-CN" dirty="0"/>
              <a:t>iOS</a:t>
            </a:r>
            <a:r>
              <a:rPr lang="zh-CN" altLang="en-US" dirty="0"/>
              <a:t>），个人习惯于</a:t>
            </a:r>
            <a:r>
              <a:rPr lang="en-US" altLang="zh-CN" dirty="0"/>
              <a:t>Windows</a:t>
            </a:r>
            <a:r>
              <a:rPr lang="zh-CN" altLang="en-US" dirty="0"/>
              <a:t>，学习阶段感觉都可以。</a:t>
            </a:r>
            <a:endParaRPr lang="en-US" altLang="zh-CN" dirty="0"/>
          </a:p>
          <a:p>
            <a:r>
              <a:rPr lang="zh-CN" altLang="en-US" dirty="0"/>
              <a:t>每个编译产物分为</a:t>
            </a:r>
            <a:r>
              <a:rPr lang="en-US" altLang="zh-CN" dirty="0"/>
              <a:t>debug</a:t>
            </a:r>
            <a:r>
              <a:rPr lang="zh-CN" altLang="en-US" dirty="0"/>
              <a:t>、</a:t>
            </a:r>
            <a:r>
              <a:rPr lang="en-US" altLang="zh-CN" dirty="0"/>
              <a:t>profiler</a:t>
            </a:r>
            <a:r>
              <a:rPr lang="zh-CN" altLang="en-US" dirty="0"/>
              <a:t>、</a:t>
            </a:r>
            <a:r>
              <a:rPr lang="en-US" altLang="zh-CN" dirty="0"/>
              <a:t>release</a:t>
            </a:r>
            <a:r>
              <a:rPr lang="zh-CN" altLang="en-US" dirty="0"/>
              <a:t>；</a:t>
            </a:r>
            <a:r>
              <a:rPr lang="en-US" altLang="zh-CN" dirty="0"/>
              <a:t>optimize</a:t>
            </a:r>
            <a:r>
              <a:rPr lang="zh-CN" altLang="en-US" dirty="0"/>
              <a:t>、</a:t>
            </a:r>
            <a:r>
              <a:rPr lang="en-US" altLang="zh-CN" dirty="0"/>
              <a:t>unoptimized</a:t>
            </a:r>
            <a:endParaRPr lang="en-US" altLang="zh-CN" dirty="0"/>
          </a:p>
          <a:p>
            <a:r>
              <a:rPr lang="zh-CN" altLang="en-US" dirty="0"/>
              <a:t>常年在</a:t>
            </a:r>
            <a:r>
              <a:rPr lang="en-US" altLang="zh-CN" dirty="0"/>
              <a:t>Windows</a:t>
            </a:r>
            <a:r>
              <a:rPr lang="zh-CN" altLang="en-US" dirty="0"/>
              <a:t>开发习惯，可以编译一个</a:t>
            </a:r>
            <a:r>
              <a:rPr lang="en-US" altLang="zh-CN" dirty="0"/>
              <a:t>Windows</a:t>
            </a:r>
            <a:r>
              <a:rPr lang="zh-CN" altLang="en-US" dirty="0"/>
              <a:t>的引擎和</a:t>
            </a:r>
            <a:r>
              <a:rPr lang="en-US" altLang="zh-CN" dirty="0"/>
              <a:t>App</a:t>
            </a:r>
            <a:r>
              <a:rPr lang="zh-CN" altLang="en-US" dirty="0"/>
              <a:t>，然后直接</a:t>
            </a:r>
            <a:r>
              <a:rPr lang="en-US" altLang="zh-CN" dirty="0"/>
              <a:t>Attach</a:t>
            </a:r>
            <a:r>
              <a:rPr lang="zh-CN" altLang="en-US" dirty="0"/>
              <a:t>上去，这是最方便的。</a:t>
            </a:r>
            <a:endParaRPr lang="en-US" altLang="zh-CN" dirty="0"/>
          </a:p>
          <a:p>
            <a:endParaRPr lang="en-US" altLang="zh-CN" dirty="0"/>
          </a:p>
          <a:p>
            <a:endParaRPr lang="en-US" altLang="zh-CN" dirty="0"/>
          </a:p>
          <a:p>
            <a:endParaRPr lang="zh-CN" altLang="en-US" dirty="0"/>
          </a:p>
        </p:txBody>
      </p:sp>
    </p:spTree>
  </p:cSld>
  <p:clrMapOvr>
    <a:masterClrMapping/>
  </p:clrMapOvr>
</p:sld>
</file>

<file path=ppt/tags/tag1.xml><?xml version="1.0" encoding="utf-8"?>
<p:tagLst xmlns:p="http://schemas.openxmlformats.org/presentationml/2006/main">
  <p:tag name="commondata" val="eyJoZGlkIjoiMTg5ZGU1YmJmNmMzMjQ3MTk5NmY0M2E1OTYzODNhND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2241</Words>
  <Application>WPS 演示</Application>
  <PresentationFormat>Widescreen</PresentationFormat>
  <Paragraphs>104</Paragraphs>
  <Slides>28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宋体</vt:lpstr>
      <vt:lpstr>Wingdings</vt:lpstr>
      <vt:lpstr>Consolas</vt:lpstr>
      <vt:lpstr>-apple-system</vt:lpstr>
      <vt:lpstr>Segoe Print</vt:lpstr>
      <vt:lpstr>等线 Light</vt:lpstr>
      <vt:lpstr>等线</vt:lpstr>
      <vt:lpstr>微软雅黑</vt:lpstr>
      <vt:lpstr>Arial Unicode MS</vt:lpstr>
      <vt:lpstr>Calibri</vt:lpstr>
      <vt:lpstr>Office Theme</vt:lpstr>
      <vt:lpstr>Flutter引擎讲义</vt:lpstr>
      <vt:lpstr>Flutter概述</vt:lpstr>
      <vt:lpstr>Dart</vt:lpstr>
      <vt:lpstr>Dart-为UI构建优化</vt:lpstr>
      <vt:lpstr>Dart-研发生产力提高</vt:lpstr>
      <vt:lpstr>Dart-在全平台极速运行</vt:lpstr>
      <vt:lpstr>AOT JIT</vt:lpstr>
      <vt:lpstr>Flutter引擎编译-概念</vt:lpstr>
      <vt:lpstr>Flutter引擎编译</vt:lpstr>
      <vt:lpstr>Flutter Windows</vt:lpstr>
      <vt:lpstr>Flutter框架（https://zentia.github.io/2022/08/17/Flutter/Flutter_Source/）</vt:lpstr>
      <vt:lpstr>Flutter渲染流程</vt:lpstr>
      <vt:lpstr>Flutter渲染机制-布局和渲染</vt:lpstr>
      <vt:lpstr>Flutter引擎启动（Android）</vt:lpstr>
      <vt:lpstr>Flutter启动流程-FlutterApplication启动 （https://zentia.github.io/2022/08/14/Flutter/Flutter/）</vt:lpstr>
      <vt:lpstr>Flutter启动流程-FlutterActivity启动</vt:lpstr>
      <vt:lpstr>Flutter引擎启动</vt:lpstr>
      <vt:lpstr>Dart虚拟机启动（http://gityuan.com/2019/06/23/dart-vm/）</vt:lpstr>
      <vt:lpstr>RootIsolate创建流程</vt:lpstr>
      <vt:lpstr>PowerPoint 演示文稿</vt:lpstr>
      <vt:lpstr>Flutter核心类图</vt:lpstr>
      <vt:lpstr>JNI_OnLoad</vt:lpstr>
      <vt:lpstr>Flutter消息机制-MessageLoop启动流程图</vt:lpstr>
      <vt:lpstr>Flutter消息机制-MessageLoop启动流程图</vt:lpstr>
      <vt:lpstr>Flutter消息机制-MessageLoop类图</vt:lpstr>
      <vt:lpstr>Future创建流程</vt:lpstr>
      <vt:lpstr>Dart Isolate</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T162129</dc:creator>
  <cp:lastModifiedBy>WPS_1603952020</cp:lastModifiedBy>
  <cp:revision>127</cp:revision>
  <dcterms:created xsi:type="dcterms:W3CDTF">2022-08-30T14:25:00Z</dcterms:created>
  <dcterms:modified xsi:type="dcterms:W3CDTF">2023-10-28T00:00:48Z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D3C0977858E141948E51638359738C1B_12</vt:lpwstr>
  </property>
  <property fmtid="{D5CDD505-2E9C-101B-9397-08002B2CF9AE}" pid="3" name="KSOProductBuildVer">
    <vt:lpwstr>2052-12.1.0.15712</vt:lpwstr>
  </property>
</Properties>
</file>